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4" r:id="rId3"/>
    <p:sldId id="266" r:id="rId4"/>
    <p:sldId id="273" r:id="rId5"/>
    <p:sldId id="268" r:id="rId6"/>
    <p:sldId id="262" r:id="rId7"/>
    <p:sldId id="263" r:id="rId8"/>
    <p:sldId id="289" r:id="rId9"/>
    <p:sldId id="269" r:id="rId10"/>
    <p:sldId id="259" r:id="rId11"/>
    <p:sldId id="260" r:id="rId12"/>
    <p:sldId id="267" r:id="rId13"/>
    <p:sldId id="272" r:id="rId14"/>
    <p:sldId id="270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71" r:id="rId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1566" y="-8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273FB-7895-4C46-A07A-EF007B2F0D25}" type="datetimeFigureOut">
              <a:rPr lang="fr-FR" smtClean="0"/>
              <a:pPr/>
              <a:t>11/06/2014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1BA1C-EDF6-4ECA-BAFC-E7B39244490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C5379-2782-46FF-8F6B-331A77B6BFC9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C9838-522D-480F-AE39-AFB01237AEBE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C695-AE11-4B7C-9303-296D32FE1E49}" type="datetimeFigureOut">
              <a:rPr lang="fr-FR" smtClean="0"/>
              <a:pPr/>
              <a:t>11/06/2014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F18-4EBD-41EF-A0CF-71F55ACB3F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C695-AE11-4B7C-9303-296D32FE1E49}" type="datetimeFigureOut">
              <a:rPr lang="fr-FR" smtClean="0"/>
              <a:pPr/>
              <a:t>11/06/2014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F18-4EBD-41EF-A0CF-71F55ACB3F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C695-AE11-4B7C-9303-296D32FE1E49}" type="datetimeFigureOut">
              <a:rPr lang="fr-FR" smtClean="0"/>
              <a:pPr/>
              <a:t>11/06/2014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F18-4EBD-41EF-A0CF-71F55ACB3F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C695-AE11-4B7C-9303-296D32FE1E49}" type="datetimeFigureOut">
              <a:rPr lang="fr-FR" smtClean="0"/>
              <a:pPr/>
              <a:t>11/06/2014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F18-4EBD-41EF-A0CF-71F55ACB3F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C695-AE11-4B7C-9303-296D32FE1E49}" type="datetimeFigureOut">
              <a:rPr lang="fr-FR" smtClean="0"/>
              <a:pPr/>
              <a:t>11/06/2014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F18-4EBD-41EF-A0CF-71F55ACB3F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C695-AE11-4B7C-9303-296D32FE1E49}" type="datetimeFigureOut">
              <a:rPr lang="fr-FR" smtClean="0"/>
              <a:pPr/>
              <a:t>11/06/2014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F18-4EBD-41EF-A0CF-71F55ACB3F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C695-AE11-4B7C-9303-296D32FE1E49}" type="datetimeFigureOut">
              <a:rPr lang="fr-FR" smtClean="0"/>
              <a:pPr/>
              <a:t>11/06/2014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F18-4EBD-41EF-A0CF-71F55ACB3F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C695-AE11-4B7C-9303-296D32FE1E49}" type="datetimeFigureOut">
              <a:rPr lang="fr-FR" smtClean="0"/>
              <a:pPr/>
              <a:t>11/06/2014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F18-4EBD-41EF-A0CF-71F55ACB3F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C695-AE11-4B7C-9303-296D32FE1E49}" type="datetimeFigureOut">
              <a:rPr lang="fr-FR" smtClean="0"/>
              <a:pPr/>
              <a:t>11/06/2014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F18-4EBD-41EF-A0CF-71F55ACB3F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C695-AE11-4B7C-9303-296D32FE1E49}" type="datetimeFigureOut">
              <a:rPr lang="fr-FR" smtClean="0"/>
              <a:pPr/>
              <a:t>11/06/2014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F18-4EBD-41EF-A0CF-71F55ACB3F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C695-AE11-4B7C-9303-296D32FE1E49}" type="datetimeFigureOut">
              <a:rPr lang="fr-FR" smtClean="0"/>
              <a:pPr/>
              <a:t>11/06/2014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F18-4EBD-41EF-A0CF-71F55ACB3F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DC695-AE11-4B7C-9303-296D32FE1E49}" type="datetimeFigureOut">
              <a:rPr lang="fr-FR" smtClean="0"/>
              <a:pPr/>
              <a:t>11/06/2014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89F18-4EBD-41EF-A0CF-71F55ACB3F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-meteo.fr/auriac-19220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124745"/>
            <a:ext cx="7772400" cy="247570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smtClean="0">
                <a:latin typeface="Arial Black" pitchFamily="34" charset="0"/>
              </a:rPr>
              <a:t>Guide des Bonnes Pratiques de Jardinage à l’Ecole</a:t>
            </a:r>
            <a:endParaRPr lang="fr-FR" dirty="0">
              <a:latin typeface="Arial Black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92D050"/>
                </a:solidFill>
              </a:rPr>
              <a:t>Ecole Publique d’</a:t>
            </a:r>
            <a:r>
              <a:rPr lang="fr-FR" b="1" dirty="0" err="1" smtClean="0">
                <a:solidFill>
                  <a:srgbClr val="92D050"/>
                </a:solidFill>
              </a:rPr>
              <a:t>Auriac</a:t>
            </a:r>
            <a:endParaRPr lang="fr-FR" b="1" dirty="0" smtClean="0">
              <a:solidFill>
                <a:srgbClr val="92D050"/>
              </a:solidFill>
            </a:endParaRPr>
          </a:p>
          <a:p>
            <a:r>
              <a:rPr lang="fr-FR" b="1" dirty="0" smtClean="0">
                <a:solidFill>
                  <a:srgbClr val="92D050"/>
                </a:solidFill>
              </a:rPr>
              <a:t>Année scolaire 2013-2014</a:t>
            </a:r>
            <a:endParaRPr lang="fr-FR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>
                <a:latin typeface="Arial Black" pitchFamily="34" charset="0"/>
              </a:rPr>
              <a:t>Composter les déchets verts</a:t>
            </a:r>
            <a:endParaRPr lang="fr-FR" dirty="0">
              <a:latin typeface="Arial Black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194920" cy="4637112"/>
          </a:xfrm>
        </p:spPr>
        <p:txBody>
          <a:bodyPr>
            <a:normAutofit fontScale="85000" lnSpcReduction="10000"/>
          </a:bodyPr>
          <a:lstStyle/>
          <a:p>
            <a:r>
              <a:rPr lang="fr-FR" b="1" dirty="0" smtClean="0">
                <a:solidFill>
                  <a:schemeClr val="accent3"/>
                </a:solidFill>
              </a:rPr>
              <a:t>Comment faire un composte?</a:t>
            </a:r>
          </a:p>
          <a:p>
            <a:pPr>
              <a:buNone/>
            </a:pPr>
            <a:r>
              <a:rPr lang="fr-FR" dirty="0" smtClean="0"/>
              <a:t>	Nous avons acheté un composteur que nous avons installé à proximité du potager.</a:t>
            </a:r>
          </a:p>
          <a:p>
            <a:endParaRPr lang="fr-FR" dirty="0" smtClean="0"/>
          </a:p>
          <a:p>
            <a:r>
              <a:rPr lang="fr-FR" b="1" dirty="0" smtClean="0">
                <a:solidFill>
                  <a:schemeClr val="accent3"/>
                </a:solidFill>
              </a:rPr>
              <a:t>Quoi mettre dans notre composteur?</a:t>
            </a:r>
          </a:p>
          <a:p>
            <a:pPr>
              <a:buNone/>
            </a:pPr>
            <a:r>
              <a:rPr lang="fr-FR" dirty="0"/>
              <a:t>	</a:t>
            </a:r>
            <a:r>
              <a:rPr lang="fr-FR" dirty="0" smtClean="0"/>
              <a:t>Tous les déchets verts : épluchures, restes de fruits, … Il faut éviter la viande, le poisson et les matières grasses.</a:t>
            </a:r>
            <a:endParaRPr lang="fr-FR" dirty="0"/>
          </a:p>
          <a:p>
            <a:pPr>
              <a:buNone/>
            </a:pPr>
            <a:endParaRPr lang="fr-FR" dirty="0" smtClean="0"/>
          </a:p>
        </p:txBody>
      </p:sp>
      <p:pic>
        <p:nvPicPr>
          <p:cNvPr id="4" name="Image 3" descr="IMG_0577.JPG"/>
          <p:cNvPicPr>
            <a:picLocks noChangeAspect="1"/>
          </p:cNvPicPr>
          <p:nvPr/>
        </p:nvPicPr>
        <p:blipFill>
          <a:blip r:embed="rId2" cstate="print"/>
          <a:srcRect l="18184" r="17346"/>
          <a:stretch>
            <a:fillRect/>
          </a:stretch>
        </p:blipFill>
        <p:spPr>
          <a:xfrm>
            <a:off x="5508104" y="1844824"/>
            <a:ext cx="3156818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fr-FR" b="1" dirty="0" smtClean="0">
                <a:solidFill>
                  <a:schemeClr val="accent3"/>
                </a:solidFill>
              </a:rPr>
              <a:t>Où trouver les déchets verts?</a:t>
            </a:r>
          </a:p>
          <a:p>
            <a:pPr>
              <a:buNone/>
            </a:pPr>
            <a:r>
              <a:rPr lang="fr-FR" dirty="0" smtClean="0"/>
              <a:t>	Nous avons mis en place une collecte des déchets verts de la cantine.</a:t>
            </a:r>
          </a:p>
          <a:p>
            <a:pPr>
              <a:buNone/>
            </a:pPr>
            <a:endParaRPr lang="fr-FR" dirty="0" smtClean="0"/>
          </a:p>
          <a:p>
            <a:r>
              <a:rPr lang="fr-FR" b="1" dirty="0" smtClean="0">
                <a:solidFill>
                  <a:schemeClr val="accent3"/>
                </a:solidFill>
              </a:rPr>
              <a:t>Que se passe-t-il dans le composteur?</a:t>
            </a:r>
          </a:p>
          <a:p>
            <a:pPr>
              <a:buNone/>
            </a:pPr>
            <a:r>
              <a:rPr lang="fr-FR" dirty="0" smtClean="0"/>
              <a:t>	Les décomposeurs transforment les déchets verts en humus.</a:t>
            </a:r>
            <a:endParaRPr lang="fr-FR" dirty="0"/>
          </a:p>
        </p:txBody>
      </p:sp>
      <p:pic>
        <p:nvPicPr>
          <p:cNvPr id="4" name="Picture 2" descr="http://www.calitom.com/images/orki/schema%20compost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4221088"/>
            <a:ext cx="4680520" cy="2090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>
                <a:latin typeface="Arial Black" pitchFamily="34" charset="0"/>
              </a:rPr>
              <a:t>Organiser son jardin</a:t>
            </a:r>
            <a:endParaRPr lang="fr-FR" dirty="0">
              <a:latin typeface="Arial Black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dirty="0" smtClean="0"/>
              <a:t>Nous avons un jardin pour 4 !</a:t>
            </a:r>
          </a:p>
          <a:p>
            <a:r>
              <a:rPr lang="fr-FR" b="1" dirty="0" smtClean="0">
                <a:solidFill>
                  <a:schemeClr val="accent3"/>
                </a:solidFill>
              </a:rPr>
              <a:t>Comment bien organiser ses plantations ?</a:t>
            </a:r>
          </a:p>
          <a:p>
            <a:pPr>
              <a:buNone/>
            </a:pPr>
            <a:r>
              <a:rPr lang="fr-FR" dirty="0" smtClean="0"/>
              <a:t>-en carré</a:t>
            </a:r>
          </a:p>
          <a:p>
            <a:pPr>
              <a:buNone/>
            </a:pPr>
            <a:r>
              <a:rPr lang="fr-FR" dirty="0" smtClean="0"/>
              <a:t>-en ligne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Nous avons choisi les deux!</a:t>
            </a:r>
          </a:p>
          <a:p>
            <a:pPr>
              <a:buNone/>
            </a:pPr>
            <a:endParaRPr lang="fr-FR" b="1" dirty="0" smtClean="0">
              <a:solidFill>
                <a:schemeClr val="accent3"/>
              </a:solidFill>
            </a:endParaRPr>
          </a:p>
          <a:p>
            <a:pPr>
              <a:buNone/>
            </a:pPr>
            <a:endParaRPr lang="fr-FR" dirty="0" smtClean="0"/>
          </a:p>
        </p:txBody>
      </p:sp>
      <p:pic>
        <p:nvPicPr>
          <p:cNvPr id="4" name="Image 3" descr="IMG_05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2852936"/>
            <a:ext cx="3456384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chemeClr val="accent3"/>
                </a:solidFill>
              </a:rPr>
              <a:t>Les légumes au bon endroit</a:t>
            </a:r>
          </a:p>
          <a:p>
            <a:pPr>
              <a:buNone/>
            </a:pPr>
            <a:r>
              <a:rPr lang="fr-FR" dirty="0" smtClean="0"/>
              <a:t>	</a:t>
            </a:r>
            <a:r>
              <a:rPr lang="fr-FR" dirty="0" smtClean="0">
                <a:sym typeface="Symbol"/>
              </a:rPr>
              <a:t> </a:t>
            </a:r>
            <a:r>
              <a:rPr lang="fr-FR" dirty="0" smtClean="0"/>
              <a:t>Ceux qui aiment le soleil : les tomates, les poivrons, les courgettes, les melons,…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>
                <a:sym typeface="Symbol"/>
              </a:rPr>
              <a:t>	 </a:t>
            </a:r>
            <a:r>
              <a:rPr lang="fr-FR" dirty="0" smtClean="0"/>
              <a:t>Ceux qui préfèrent l’ombre : 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>
                <a:sym typeface="Symbol"/>
              </a:rPr>
              <a:t>	 </a:t>
            </a:r>
            <a:r>
              <a:rPr lang="fr-FR" dirty="0" smtClean="0"/>
              <a:t>Ceux qui prennent de la place : potiron, citrouille, concombre, pomme de terre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>
                <a:sym typeface="Symbol"/>
              </a:rPr>
              <a:t>	 </a:t>
            </a:r>
            <a:r>
              <a:rPr lang="fr-FR" dirty="0" smtClean="0"/>
              <a:t>Ceux qui ont besoin de temps : pomme de terre, poireaux, citrouille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>
                <a:latin typeface="Arial Black" pitchFamily="34" charset="0"/>
              </a:rPr>
              <a:t>JARDIN D’AROMATES</a:t>
            </a:r>
            <a:endParaRPr lang="fr-FR" dirty="0">
              <a:latin typeface="Arial Black" pitchFamily="34" charset="0"/>
            </a:endParaRPr>
          </a:p>
        </p:txBody>
      </p:sp>
      <p:pic>
        <p:nvPicPr>
          <p:cNvPr id="4" name="Espace réservé du contenu 3" descr="IMG_05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5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5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5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5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5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>
                <a:latin typeface="Arial Black" pitchFamily="34" charset="0"/>
              </a:rPr>
              <a:t>SOMMAIRE</a:t>
            </a:r>
            <a:endParaRPr lang="fr-FR" dirty="0">
              <a:latin typeface="Arial Black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3628999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b="1" dirty="0" smtClean="0">
                <a:solidFill>
                  <a:schemeClr val="accent3"/>
                </a:solidFill>
              </a:rPr>
              <a:t>Economiser l’Eau </a:t>
            </a:r>
            <a:r>
              <a:rPr lang="fr-FR" i="1" dirty="0" smtClean="0"/>
              <a:t>par Jean et Antoine</a:t>
            </a:r>
          </a:p>
          <a:p>
            <a:pPr marL="514350" indent="-514350">
              <a:buFont typeface="+mj-lt"/>
              <a:buAutoNum type="arabicPeriod"/>
            </a:pPr>
            <a:r>
              <a:rPr lang="fr-FR" b="1" dirty="0" smtClean="0">
                <a:solidFill>
                  <a:schemeClr val="accent3"/>
                </a:solidFill>
              </a:rPr>
              <a:t>Planter, Semer </a:t>
            </a:r>
            <a:r>
              <a:rPr lang="fr-FR" i="1" dirty="0" smtClean="0"/>
              <a:t>par Gaétan et Mathias</a:t>
            </a:r>
          </a:p>
          <a:p>
            <a:pPr marL="514350" indent="-514350">
              <a:buFont typeface="+mj-lt"/>
              <a:buAutoNum type="arabicPeriod"/>
            </a:pPr>
            <a:r>
              <a:rPr lang="fr-FR" b="1" dirty="0" smtClean="0">
                <a:solidFill>
                  <a:schemeClr val="accent3"/>
                </a:solidFill>
              </a:rPr>
              <a:t>Contre les nuisibles </a:t>
            </a:r>
            <a:r>
              <a:rPr lang="fr-FR" i="1" dirty="0" smtClean="0"/>
              <a:t>par Anna et Morgane</a:t>
            </a:r>
          </a:p>
          <a:p>
            <a:pPr marL="514350" indent="-514350">
              <a:buFont typeface="+mj-lt"/>
              <a:buAutoNum type="arabicPeriod"/>
            </a:pPr>
            <a:r>
              <a:rPr lang="fr-FR" b="1" dirty="0" smtClean="0">
                <a:solidFill>
                  <a:schemeClr val="accent3"/>
                </a:solidFill>
              </a:rPr>
              <a:t>Le Paillage </a:t>
            </a:r>
            <a:r>
              <a:rPr lang="fr-FR" i="1" dirty="0" smtClean="0"/>
              <a:t>par Alexis et </a:t>
            </a:r>
            <a:r>
              <a:rPr lang="fr-FR" i="1" dirty="0" err="1" smtClean="0"/>
              <a:t>Mathéo</a:t>
            </a:r>
            <a:endParaRPr lang="fr-FR" i="1" dirty="0" smtClean="0"/>
          </a:p>
          <a:p>
            <a:pPr marL="514350" indent="-514350">
              <a:buFont typeface="+mj-lt"/>
              <a:buAutoNum type="arabicPeriod"/>
            </a:pPr>
            <a:r>
              <a:rPr lang="fr-FR" b="1" dirty="0" smtClean="0">
                <a:solidFill>
                  <a:schemeClr val="accent3"/>
                </a:solidFill>
              </a:rPr>
              <a:t>Composter </a:t>
            </a:r>
            <a:r>
              <a:rPr lang="fr-FR" i="1" dirty="0" smtClean="0"/>
              <a:t>par Guillaume, Léon et Edward</a:t>
            </a:r>
          </a:p>
          <a:p>
            <a:pPr marL="514350" indent="-514350">
              <a:buFont typeface="+mj-lt"/>
              <a:buAutoNum type="arabicPeriod"/>
            </a:pPr>
            <a:r>
              <a:rPr lang="fr-FR" b="1" dirty="0" smtClean="0">
                <a:solidFill>
                  <a:schemeClr val="accent3"/>
                </a:solidFill>
              </a:rPr>
              <a:t>Organiser son jardin </a:t>
            </a:r>
            <a:r>
              <a:rPr lang="fr-FR" i="1" dirty="0" smtClean="0"/>
              <a:t>par Antonine et Laurianne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5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379223" y="1025777"/>
            <a:ext cx="6532104" cy="4899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5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5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367644" y="872716"/>
            <a:ext cx="6624736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5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5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751687" y="1208753"/>
            <a:ext cx="5856650" cy="4392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5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424777" y="959599"/>
            <a:ext cx="6167669" cy="4625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5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5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>
                <a:latin typeface="Arial Black" pitchFamily="34" charset="0"/>
              </a:rPr>
              <a:t>RECOLTE</a:t>
            </a:r>
            <a:endParaRPr lang="fr-FR" dirty="0">
              <a:latin typeface="Arial Black" pitchFamily="34" charset="0"/>
            </a:endParaRPr>
          </a:p>
        </p:txBody>
      </p:sp>
      <p:pic>
        <p:nvPicPr>
          <p:cNvPr id="4" name="Espace réservé du contenu 3" descr="IMG_05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28800"/>
            <a:ext cx="4097429" cy="3073072"/>
          </a:xfrm>
        </p:spPr>
      </p:pic>
      <p:pic>
        <p:nvPicPr>
          <p:cNvPr id="6" name="Image 5" descr="IMG_05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284984"/>
            <a:ext cx="3995936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>
                <a:latin typeface="Arial Black" pitchFamily="34" charset="0"/>
              </a:rPr>
              <a:t>Economiser l’eau</a:t>
            </a:r>
            <a:endParaRPr lang="fr-FR" dirty="0">
              <a:latin typeface="Arial Black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36504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 smtClean="0">
                <a:solidFill>
                  <a:srgbClr val="92D050"/>
                </a:solidFill>
              </a:rPr>
              <a:t>Comment  récupérer l’eau? </a:t>
            </a:r>
          </a:p>
          <a:p>
            <a:pPr>
              <a:buNone/>
            </a:pPr>
            <a:r>
              <a:rPr lang="fr-FR" dirty="0" smtClean="0"/>
              <a:t>	Nous avons acheté </a:t>
            </a:r>
            <a:r>
              <a:rPr lang="fr-FR" dirty="0" smtClean="0"/>
              <a:t>et nous allons installer </a:t>
            </a:r>
            <a:r>
              <a:rPr lang="fr-FR" dirty="0" smtClean="0"/>
              <a:t>un récupérateur d’eau de pluie. </a:t>
            </a:r>
          </a:p>
          <a:p>
            <a:r>
              <a:rPr lang="fr-FR" b="1" dirty="0" smtClean="0">
                <a:solidFill>
                  <a:srgbClr val="92D050"/>
                </a:solidFill>
              </a:rPr>
              <a:t>Comment  économiser l’eau? 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Ne pas trop arroser son jardin. 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Penser à bien refermer le robinet d’eau. 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Regarder la météo avant d’arroser : ce n’est pas la peine d’arroser lorsqu’il va pleuvoir!</a:t>
            </a:r>
          </a:p>
          <a:p>
            <a:pPr>
              <a:buNone/>
            </a:pPr>
            <a:endParaRPr lang="fr-FR" dirty="0" smtClean="0"/>
          </a:p>
          <a:p>
            <a:pPr algn="ctr">
              <a:buNone/>
            </a:pPr>
            <a:r>
              <a:rPr lang="fr-FR" i="1" dirty="0" smtClean="0"/>
              <a:t>Site utile </a:t>
            </a:r>
            <a:r>
              <a:rPr lang="fr-FR" dirty="0" smtClean="0"/>
              <a:t>: </a:t>
            </a:r>
            <a:r>
              <a:rPr lang="fr-FR" dirty="0" smtClean="0">
                <a:hlinkClick r:id="rId3"/>
              </a:rPr>
              <a:t>www.ta-</a:t>
            </a:r>
            <a:r>
              <a:rPr lang="fr-FR" b="1" dirty="0" smtClean="0">
                <a:hlinkClick r:id="rId3"/>
              </a:rPr>
              <a:t>meteo</a:t>
            </a:r>
            <a:r>
              <a:rPr lang="fr-FR" dirty="0" smtClean="0">
                <a:hlinkClick r:id="rId3"/>
              </a:rPr>
              <a:t>.fr/</a:t>
            </a:r>
            <a:r>
              <a:rPr lang="fr-FR" b="1" dirty="0" smtClean="0">
                <a:hlinkClick r:id="rId3"/>
              </a:rPr>
              <a:t>auriac</a:t>
            </a:r>
            <a:r>
              <a:rPr lang="fr-FR" dirty="0" smtClean="0">
                <a:hlinkClick r:id="rId3"/>
              </a:rPr>
              <a:t>-</a:t>
            </a:r>
            <a:r>
              <a:rPr lang="fr-FR" b="1" dirty="0" smtClean="0">
                <a:hlinkClick r:id="rId3"/>
              </a:rPr>
              <a:t>19220</a:t>
            </a:r>
            <a:r>
              <a:rPr lang="fr-FR" dirty="0" smtClean="0">
                <a:hlinkClick r:id="rId3"/>
              </a:rPr>
              <a:t>.htm</a:t>
            </a:r>
            <a:r>
              <a:rPr lang="fr-FR" dirty="0" smtClean="0"/>
              <a:t> 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endParaRPr lang="fr-FR" dirty="0"/>
          </a:p>
        </p:txBody>
      </p:sp>
      <p:pic>
        <p:nvPicPr>
          <p:cNvPr id="3074" name="Picture 2" descr="http://www.deco-maisons.com/wp-content/uploads/2012/08/recuperateur-deau-de-plu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852936"/>
            <a:ext cx="1584176" cy="1186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 smtClean="0">
                <a:solidFill>
                  <a:srgbClr val="92D050"/>
                </a:solidFill>
              </a:rPr>
              <a:t>Comment semer?</a:t>
            </a:r>
          </a:p>
          <a:p>
            <a:pPr marL="0">
              <a:buNone/>
            </a:pPr>
            <a:r>
              <a:rPr lang="fr-FR" dirty="0" smtClean="0"/>
              <a:t>Lorsque l’on achète les sachets de graines et que l’on ne </a:t>
            </a:r>
            <a:r>
              <a:rPr lang="fr-FR" dirty="0" smtClean="0"/>
              <a:t>sait </a:t>
            </a:r>
            <a:r>
              <a:rPr lang="fr-FR" dirty="0" smtClean="0"/>
              <a:t>pas semer, c’est simple il suffit de suivre les instructions au dos du sachet. </a:t>
            </a:r>
            <a:r>
              <a:rPr lang="fr-FR" b="1" dirty="0" smtClean="0"/>
              <a:t>Attention ! </a:t>
            </a:r>
            <a:r>
              <a:rPr lang="fr-FR" dirty="0" smtClean="0"/>
              <a:t>Toutes les graines ne se sèment pas pareil.</a:t>
            </a:r>
          </a:p>
          <a:p>
            <a:pPr marL="0">
              <a:buNone/>
            </a:pPr>
            <a:r>
              <a:rPr lang="fr-FR" i="1" dirty="0" smtClean="0"/>
              <a:t>Par exemple : Les graines de haricots se sèment par 5 alors que les graines de radis se sèment en rangées.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>
                <a:latin typeface="Arial Black" pitchFamily="34" charset="0"/>
              </a:rPr>
              <a:t>Planter, Semer</a:t>
            </a:r>
            <a:endParaRPr lang="fr-FR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du contenu 15" descr="DSC005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600201"/>
            <a:ext cx="2726432" cy="2044824"/>
          </a:xfrm>
        </p:spPr>
      </p:pic>
      <p:pic>
        <p:nvPicPr>
          <p:cNvPr id="17" name="Image 16" descr="DSC005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628800"/>
            <a:ext cx="2688299" cy="2016224"/>
          </a:xfrm>
          <a:prstGeom prst="rect">
            <a:avLst/>
          </a:prstGeom>
        </p:spPr>
      </p:pic>
      <p:pic>
        <p:nvPicPr>
          <p:cNvPr id="18" name="Image 17" descr="DSC005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05064"/>
            <a:ext cx="2939819" cy="2204864"/>
          </a:xfrm>
          <a:prstGeom prst="rect">
            <a:avLst/>
          </a:prstGeom>
        </p:spPr>
      </p:pic>
      <p:pic>
        <p:nvPicPr>
          <p:cNvPr id="19" name="Image 18" descr="DSC005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4005064"/>
            <a:ext cx="2939819" cy="2204864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fr-FR" sz="3600" dirty="0" smtClean="0">
                <a:solidFill>
                  <a:srgbClr val="92D050"/>
                </a:solidFill>
              </a:rPr>
              <a:t>Comment planter?</a:t>
            </a:r>
            <a:endParaRPr lang="fr-FR" sz="36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>
                <a:latin typeface="Arial Black" pitchFamily="34" charset="0"/>
              </a:rPr>
              <a:t>Contre les nuisibles </a:t>
            </a:r>
            <a:br>
              <a:rPr lang="fr-FR" dirty="0" smtClean="0">
                <a:latin typeface="Arial Black" pitchFamily="34" charset="0"/>
              </a:rPr>
            </a:br>
            <a:r>
              <a:rPr lang="fr-FR" dirty="0" smtClean="0">
                <a:latin typeface="Arial Black" pitchFamily="34" charset="0"/>
              </a:rPr>
              <a:t>de notre jardin </a:t>
            </a:r>
            <a:endParaRPr lang="fr-FR" dirty="0">
              <a:latin typeface="Arial Black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84983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chemeClr val="accent3"/>
                </a:solidFill>
              </a:rPr>
              <a:t>Contre les chats : </a:t>
            </a:r>
            <a:r>
              <a:rPr lang="fr-FR" dirty="0" smtClean="0"/>
              <a:t>Il faut répandre de la moutarde ou du poivre ou du citron moisi. On peut aussi mettre des boules de naphtaline ou du papier d’aluminium.</a:t>
            </a:r>
          </a:p>
          <a:p>
            <a:r>
              <a:rPr lang="fr-FR" b="1" dirty="0" smtClean="0">
                <a:solidFill>
                  <a:schemeClr val="accent3"/>
                </a:solidFill>
              </a:rPr>
              <a:t>Contre les limaces et les escargots : </a:t>
            </a:r>
            <a:r>
              <a:rPr lang="fr-FR" dirty="0" smtClean="0"/>
              <a:t>faire un piège a bière</a:t>
            </a:r>
            <a:r>
              <a:rPr lang="fr-FR" baseline="30000" dirty="0" smtClean="0"/>
              <a:t>1</a:t>
            </a:r>
            <a:r>
              <a:rPr lang="fr-FR" dirty="0" smtClean="0"/>
              <a:t>, une planche à patate</a:t>
            </a:r>
            <a:r>
              <a:rPr lang="fr-FR" baseline="30000" dirty="0" smtClean="0"/>
              <a:t>2</a:t>
            </a:r>
            <a:r>
              <a:rPr lang="fr-FR" dirty="0"/>
              <a:t> </a:t>
            </a:r>
            <a:r>
              <a:rPr lang="fr-FR" dirty="0" smtClean="0"/>
              <a:t>ou un abri à hérisson</a:t>
            </a:r>
            <a:r>
              <a:rPr lang="fr-FR" baseline="30000" dirty="0" smtClean="0"/>
              <a:t>3</a:t>
            </a:r>
            <a:r>
              <a:rPr lang="fr-FR" dirty="0" smtClean="0"/>
              <a:t> car c’est leur principal prédateur.  On peut aussi mettre de la cendre de bois.</a:t>
            </a:r>
          </a:p>
        </p:txBody>
      </p:sp>
      <p:pic>
        <p:nvPicPr>
          <p:cNvPr id="10242" name="Picture 2" descr="http://forumnews.homeip.net/herisson/herisson/images/piegelim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5193959"/>
            <a:ext cx="1584176" cy="1187369"/>
          </a:xfrm>
          <a:prstGeom prst="rect">
            <a:avLst/>
          </a:prstGeom>
          <a:noFill/>
        </p:spPr>
      </p:pic>
      <p:pic>
        <p:nvPicPr>
          <p:cNvPr id="10248" name="Picture 8" descr="http://www.equipeco.com/media/catalog/product/cache/2/image/9df78eab33525d08d6e5fb8d27136e95/a/b/abri-a-herisson-bo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229200"/>
            <a:ext cx="1594734" cy="1196752"/>
          </a:xfrm>
          <a:prstGeom prst="rect">
            <a:avLst/>
          </a:prstGeom>
          <a:noFill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5373216"/>
            <a:ext cx="1852356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2483768" y="6165304"/>
            <a:ext cx="504056" cy="36004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5364088" y="6309320"/>
            <a:ext cx="504056" cy="36004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11" name="Ellipse 10"/>
          <p:cNvSpPr/>
          <p:nvPr/>
        </p:nvSpPr>
        <p:spPr>
          <a:xfrm>
            <a:off x="8244408" y="6309320"/>
            <a:ext cx="504056" cy="36004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fr-FR" b="1" dirty="0" smtClean="0">
                <a:solidFill>
                  <a:schemeClr val="accent3"/>
                </a:solidFill>
              </a:rPr>
              <a:t>Contre les oiseaux : </a:t>
            </a:r>
            <a:r>
              <a:rPr lang="fr-FR" dirty="0" smtClean="0"/>
              <a:t>On peut mettre un épouvantail, accrocher des disques, faire des cabanes pour les éloigner du jardin.</a:t>
            </a:r>
          </a:p>
          <a:p>
            <a:endParaRPr lang="fr-FR" dirty="0"/>
          </a:p>
        </p:txBody>
      </p:sp>
      <p:pic>
        <p:nvPicPr>
          <p:cNvPr id="4" name="Picture 4" descr="http://pages.videotron.com/bricorva/pp/rva/bri/nichoirs/nichoir_heron_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564904"/>
            <a:ext cx="1774844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>
                <a:solidFill>
                  <a:srgbClr val="92D050"/>
                </a:solidFill>
              </a:rPr>
              <a:t>Comment pailler son jardin?</a:t>
            </a:r>
          </a:p>
          <a:p>
            <a:pPr>
              <a:buNone/>
            </a:pPr>
            <a:r>
              <a:rPr lang="fr-FR" dirty="0" smtClean="0"/>
              <a:t>Il existe de nombreuses façons de pailler. Pour le potager, le mieux c’est d’utiliser des végétaux (de la paille ou de la sciure, des feuilles mortes ou de l’herbe coupée)</a:t>
            </a:r>
          </a:p>
          <a:p>
            <a:r>
              <a:rPr lang="fr-FR" b="1" dirty="0" smtClean="0">
                <a:solidFill>
                  <a:srgbClr val="92D050"/>
                </a:solidFill>
              </a:rPr>
              <a:t>A quoi ça sert ?</a:t>
            </a:r>
          </a:p>
          <a:p>
            <a:pPr>
              <a:buNone/>
            </a:pPr>
            <a:r>
              <a:rPr lang="fr-FR" dirty="0" smtClean="0"/>
              <a:t>Les 3 services du paillage :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Garder le sol frais et humide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Protéger du froid</a:t>
            </a:r>
            <a:r>
              <a:rPr lang="fr-FR" dirty="0" smtClean="0"/>
              <a:t> </a:t>
            </a:r>
            <a:r>
              <a:rPr lang="fr-FR" dirty="0" smtClean="0"/>
              <a:t>et du chaud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Eviter la repousse des mauvaises herbes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Le </a:t>
            </a:r>
            <a:r>
              <a:rPr lang="fr-FR" dirty="0" smtClean="0">
                <a:latin typeface="Arial Black" pitchFamily="34" charset="0"/>
              </a:rPr>
              <a:t>Paillage</a:t>
            </a:r>
            <a:endParaRPr lang="fr-FR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DSC005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548680"/>
            <a:ext cx="3302496" cy="2476872"/>
          </a:xfrm>
        </p:spPr>
      </p:pic>
      <p:pic>
        <p:nvPicPr>
          <p:cNvPr id="8" name="Image 7" descr="DSC00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576564" y="1048172"/>
            <a:ext cx="4572000" cy="3429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67544" y="3551525"/>
            <a:ext cx="424847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Nous avons paillé les arbustes de notre haie avec de la sciure de bois.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368</Words>
  <Application>Microsoft Office PowerPoint</Application>
  <PresentationFormat>Affichage à l'écran (4:3)</PresentationFormat>
  <Paragraphs>72</Paragraphs>
  <Slides>28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Thème Office</vt:lpstr>
      <vt:lpstr>Guide des Bonnes Pratiques de Jardinage à l’Ecole</vt:lpstr>
      <vt:lpstr>SOMMAIRE</vt:lpstr>
      <vt:lpstr>Economiser l’eau</vt:lpstr>
      <vt:lpstr>Planter, Semer</vt:lpstr>
      <vt:lpstr>Comment planter?</vt:lpstr>
      <vt:lpstr>Contre les nuisibles  de notre jardin </vt:lpstr>
      <vt:lpstr>Diapositive 7</vt:lpstr>
      <vt:lpstr>Le Paillage</vt:lpstr>
      <vt:lpstr>Diapositive 9</vt:lpstr>
      <vt:lpstr>Composter les déchets verts</vt:lpstr>
      <vt:lpstr>Diapositive 11</vt:lpstr>
      <vt:lpstr>Organiser son jardin</vt:lpstr>
      <vt:lpstr>Diapositive 13</vt:lpstr>
      <vt:lpstr>JARDIN D’AROMATES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RECOLTE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 des Bonnes Pratiques de Jardinage à l’Ecole</dc:title>
  <dc:creator>ENR</dc:creator>
  <cp:lastModifiedBy>ENR</cp:lastModifiedBy>
  <cp:revision>16</cp:revision>
  <dcterms:created xsi:type="dcterms:W3CDTF">2014-06-02T13:51:06Z</dcterms:created>
  <dcterms:modified xsi:type="dcterms:W3CDTF">2014-06-11T13:08:10Z</dcterms:modified>
</cp:coreProperties>
</file>